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</p:sldIdLst>
  <p:sldSz cx="9144000" cy="5143500" type="screen16x9"/>
  <p:notesSz cx="6858000" cy="9144000"/>
  <p:embeddedFontLs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5E7CF1-8FAB-43B5-A034-EF3FCF0DDB7A}">
  <a:tblStyle styleId="{C75E7CF1-8FAB-43B5-A034-EF3FCF0DDB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4059e00fd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4059e00fd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265b4ff5_1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265b4ff5_1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5265b4ff5_1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5265b4ff5_12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 and 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5265b4ff5_1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5265b4ff5_12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44645c62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44645c62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4059e00fd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4059e00fd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5265b4ff5_1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5265b4ff5_1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5265b4ff5_1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5265b4ff5_1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265b4ff5_1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5265b4ff5_1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5265b4ff5_1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5265b4ff5_1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265b4ff5_1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5265b4ff5_1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5265b4ff5_1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5265b4ff5_1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4059e00fd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4059e00fd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265b4ff5_9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5265b4ff5_9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4059e00fd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4059e00fd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5265b4ff5_0_1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5265b4ff5_0_1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75265b4ff5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75265b4ff5_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5265b4ff5_9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5265b4ff5_9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5265b4ff5_0_1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5265b4ff5_0_1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5265b4ff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5265b4ff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5265b4ff5_1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5265b4ff5_1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5265b4ff5_1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5265b4ff5_1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5265b4ff5_9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5265b4ff5_9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534c36f0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534c36f0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84059e00fd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84059e00fd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5265b4ff5_1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5265b4ff5_1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265b4ff5_1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265b4ff5_1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5265b4ff5_1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5265b4ff5_1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265b4ff5_1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265b4ff5_1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4059e00fd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4059e00fd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5265b4ff5_1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5265b4ff5_1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pa.gov/outdoor-air-quality-data/air-data-daily-air-quality-tracker" TargetMode="External"/><Relationship Id="rId3" Type="http://schemas.openxmlformats.org/officeDocument/2006/relationships/hyperlink" Target="https://www.cdc.gov/coronavirus/2019-ncov/symptoms-testing/symptoms.html" TargetMode="External"/><Relationship Id="rId7" Type="http://schemas.openxmlformats.org/officeDocument/2006/relationships/hyperlink" Target="https://www.geo.sunysb.edu/bad-ozone/files/Download/lesson_plans_pacholik-2.htm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ovyden.blogspot.com/2020/03/facts-about-coronavirus-disease-2019.html" TargetMode="External"/><Relationship Id="rId5" Type="http://schemas.openxmlformats.org/officeDocument/2006/relationships/hyperlink" Target="https://www.statista.com/chart/21146/why-social-distancing-measures-are-so-important/" TargetMode="External"/><Relationship Id="rId4" Type="http://schemas.openxmlformats.org/officeDocument/2006/relationships/hyperlink" Target="https://www.washingtonpost.com/health/2020/04/06/coronavirus-stay-at-home-by-state/#newyork" TargetMode="External"/><Relationship Id="rId9" Type="http://schemas.openxmlformats.org/officeDocument/2006/relationships/hyperlink" Target="https://www.epa.gov/outdoor-air-quality-data/air-quality-index-daily-values-repor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2472874" y="118325"/>
            <a:ext cx="7140900" cy="19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California vs. New York During the COVID-19 Pandemic </a:t>
            </a:r>
            <a:endParaRPr sz="34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160900" y="2571750"/>
            <a:ext cx="3406200" cy="266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/>
              <a:t>TEKM: 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Tan Duong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Eric Kim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Karen Galindo Choudhary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dirty="0"/>
              <a:t>Monte Rodriguez</a:t>
            </a:r>
            <a:endParaRPr sz="1900" dirty="0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796575" y="1466925"/>
            <a:ext cx="5051375" cy="35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NY Infection Rate with Stay-At-Home Order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399825" y="1437700"/>
            <a:ext cx="3846000" cy="317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infection from </a:t>
            </a:r>
            <a:r>
              <a:rPr lang="en" sz="1500" b="1"/>
              <a:t>1/22 - 4/18: 241,712 people </a:t>
            </a: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infection from </a:t>
            </a:r>
            <a:r>
              <a:rPr lang="en" sz="1500" b="1"/>
              <a:t>3/22 - 4/05: 107,360 </a:t>
            </a:r>
            <a:endParaRPr sz="1150" b="1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people </a:t>
            </a: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infection from </a:t>
            </a:r>
            <a:r>
              <a:rPr lang="en" sz="1500" b="1"/>
              <a:t>4/05 - 4/18: 118,552  people </a:t>
            </a: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deaths from </a:t>
            </a:r>
            <a:r>
              <a:rPr lang="en" sz="1500" b="1"/>
              <a:t>3/22 - 4/5: 3,912  people</a:t>
            </a:r>
            <a:endParaRPr sz="1500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Total deaths from </a:t>
            </a:r>
            <a:r>
              <a:rPr lang="en" sz="1500" b="1"/>
              <a:t>4/5 - 4/18:  13,642 people</a:t>
            </a:r>
            <a:r>
              <a:rPr lang="en" sz="1400"/>
              <a:t> 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are </a:t>
            </a:r>
            <a:r>
              <a:rPr lang="en" sz="1500" b="1"/>
              <a:t>17,554 deaths after the Stay At Home order began</a:t>
            </a:r>
            <a:endParaRPr sz="1400" b="1"/>
          </a:p>
        </p:txBody>
      </p:sp>
      <p:pic>
        <p:nvPicPr>
          <p:cNvPr id="203" name="Google Shape;2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400" y="1437700"/>
            <a:ext cx="4458424" cy="31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66251" cy="293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350" y="152400"/>
            <a:ext cx="4266251" cy="293304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 txBox="1"/>
          <p:nvPr/>
        </p:nvSpPr>
        <p:spPr>
          <a:xfrm>
            <a:off x="152400" y="3239700"/>
            <a:ext cx="8886300" cy="17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rgbClr val="FFFFFF"/>
                </a:solidFill>
              </a:rPr>
              <a:t>New York Death Toll</a:t>
            </a:r>
            <a:r>
              <a:rPr lang="en" sz="2000" u="sng">
                <a:solidFill>
                  <a:srgbClr val="FFFFFF"/>
                </a:solidFill>
              </a:rPr>
              <a:t> </a:t>
            </a:r>
            <a:endParaRPr sz="2000" u="sng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slope for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03/22 - 04/05 = 289.21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During this period the daily average death rate is 289 people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slope for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04/05 - 04/18 = 1,051.29 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During this period the daily average death rate is 1,051 people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is a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263% growth of daily average deaths between these two periods in NY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>
            <a:spLocks noGrp="1"/>
          </p:cNvSpPr>
          <p:nvPr>
            <p:ph type="title"/>
          </p:nvPr>
        </p:nvSpPr>
        <p:spPr>
          <a:xfrm>
            <a:off x="1297500" y="3133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Which State Followed the Stay-At-Home Order Better? The Answer...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4"/>
          <p:cNvSpPr txBox="1">
            <a:spLocks noGrp="1"/>
          </p:cNvSpPr>
          <p:nvPr>
            <p:ph type="body" idx="1"/>
          </p:nvPr>
        </p:nvSpPr>
        <p:spPr>
          <a:xfrm>
            <a:off x="1297500" y="13361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700" b="1"/>
              <a:t>Findings:</a:t>
            </a:r>
            <a:r>
              <a:rPr lang="en" sz="1500"/>
              <a:t>	</a:t>
            </a:r>
            <a:endParaRPr sz="1500"/>
          </a:p>
          <a:p>
            <a:pPr marL="914400" lvl="1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500"/>
              <a:t>Based on our analysis, the growth of the daily average death rate is nearly the same when comparing </a:t>
            </a:r>
            <a:r>
              <a:rPr lang="en" sz="1500" b="1"/>
              <a:t>California (269%) and New York (263%)</a:t>
            </a:r>
            <a:r>
              <a:rPr lang="en" sz="1500"/>
              <a:t>.</a:t>
            </a:r>
            <a:br>
              <a:rPr lang="en" sz="1500"/>
            </a:br>
            <a:br>
              <a:rPr lang="en" sz="1400"/>
            </a:br>
            <a:endParaRPr sz="10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700" b="1"/>
              <a:t>Conclusion: This question is too difficult to answer right now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500"/>
              <a:t>The data could not identify which patients had pre-existing conditions</a:t>
            </a:r>
            <a:endParaRPr sz="15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500"/>
              <a:t>We could not take into account age of the population, which would vary greatly in both states. </a:t>
            </a:r>
            <a:endParaRPr sz="15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500"/>
              <a:t>The number of previous cases are continuously being updated because COVID-19 data is s fresh and the pandemic is ongoing.</a:t>
            </a:r>
            <a:endParaRPr sz="1800" b="1"/>
          </a:p>
        </p:txBody>
      </p:sp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Reaction to COVID-19 Stay-At-Home and Social Distancing 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1247275" y="14369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social media and news, we are seeing stories of how people are reacting to the Stay-At-Home order and social distancing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Some are using the opportunity to explore new hobbies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Some are protesting to cease the stay-at-home order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Some feel that only the sick should be quarantined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Studies show that </a:t>
            </a:r>
            <a:r>
              <a:rPr lang="en" sz="1600" b="1"/>
              <a:t>97.5% of patients in China developed symptoms in 11.5 days after exposure</a:t>
            </a:r>
            <a:endParaRPr sz="1600" b="1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This is why experts say we should follow Stay-At-Home orders and maintain social distancing</a:t>
            </a:r>
            <a:endParaRPr sz="1500"/>
          </a:p>
          <a:p>
            <a:pPr marL="1371600" lvl="2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It is possible to carry the virus without knowing you have it</a:t>
            </a:r>
            <a:endParaRPr sz="1500"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50800" y="172775"/>
            <a:ext cx="74424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Arial"/>
                <a:ea typeface="Arial"/>
                <a:cs typeface="Arial"/>
                <a:sym typeface="Arial"/>
              </a:rPr>
              <a:t>Question #2 What if CA and NY Does Not Follow Social Distancing or the Stay-At-Home Order?</a:t>
            </a:r>
            <a:endParaRPr dirty="0"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1052550" y="11663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 b="1" dirty="0"/>
            </a:br>
            <a:br>
              <a:rPr lang="en" sz="2200" b="1" dirty="0"/>
            </a:br>
            <a:r>
              <a:rPr lang="en" sz="2200" b="1" u="sng" dirty="0"/>
              <a:t>Hypothesis:</a:t>
            </a:r>
            <a:endParaRPr sz="2200" b="1" u="sng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2200" b="1" dirty="0"/>
            </a:br>
            <a:r>
              <a:rPr lang="en" sz="2100" dirty="0"/>
              <a:t>If CA and NY do not comply with the social distancing or the Stay-At-Home orders, then the number of infected cases should increase. </a:t>
            </a:r>
            <a:endParaRPr sz="2100" dirty="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>
            <a:spLocks noGrp="1"/>
          </p:cNvSpPr>
          <p:nvPr>
            <p:ph type="title"/>
          </p:nvPr>
        </p:nvSpPr>
        <p:spPr>
          <a:xfrm>
            <a:off x="1313375" y="2845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Our Resources and Methodology: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 txBox="1">
            <a:spLocks noGrp="1"/>
          </p:cNvSpPr>
          <p:nvPr>
            <p:ph type="body" idx="1"/>
          </p:nvPr>
        </p:nvSpPr>
        <p:spPr>
          <a:xfrm>
            <a:off x="1041375" y="768625"/>
            <a:ext cx="3482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500" b="1">
                <a:solidFill>
                  <a:srgbClr val="FFFFFF"/>
                </a:solidFill>
              </a:rPr>
              <a:t>Statista-</a:t>
            </a:r>
            <a:r>
              <a:rPr lang="en" sz="1100" b="1">
                <a:solidFill>
                  <a:srgbClr val="FFFFFF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A general reference guide that interprets data into statistics</a:t>
            </a:r>
            <a:br>
              <a:rPr lang="en" sz="1100">
                <a:solidFill>
                  <a:srgbClr val="FFFFFF"/>
                </a:solidFill>
              </a:rPr>
            </a:br>
            <a:endParaRPr sz="11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500" b="1">
                <a:solidFill>
                  <a:srgbClr val="FFFFFF"/>
                </a:solidFill>
              </a:rPr>
              <a:t>Dates-</a:t>
            </a:r>
            <a:r>
              <a:rPr lang="en" sz="1100">
                <a:solidFill>
                  <a:srgbClr val="FFFFFF"/>
                </a:solidFill>
              </a:rPr>
              <a:t> Utilized the dates when the Stay-At-Home orders were placed for each state to the end</a:t>
            </a:r>
            <a:endParaRPr sz="11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300" b="1">
                <a:solidFill>
                  <a:srgbClr val="FFFFFF"/>
                </a:solidFill>
              </a:rPr>
              <a:t>CA Key Dates:</a:t>
            </a:r>
            <a:r>
              <a:rPr lang="en" sz="1200">
                <a:solidFill>
                  <a:srgbClr val="FFFFFF"/>
                </a:solidFill>
              </a:rPr>
              <a:t>  </a:t>
            </a:r>
            <a:r>
              <a:rPr lang="en" sz="1200" b="1">
                <a:solidFill>
                  <a:srgbClr val="FFFFFF"/>
                </a:solidFill>
              </a:rPr>
              <a:t>3/19 </a:t>
            </a:r>
            <a:r>
              <a:rPr lang="en" sz="1200">
                <a:solidFill>
                  <a:srgbClr val="FFFFFF"/>
                </a:solidFill>
              </a:rPr>
              <a:t>(order began)</a:t>
            </a:r>
            <a:r>
              <a:rPr lang="en" sz="1200" b="1">
                <a:solidFill>
                  <a:srgbClr val="FFFFFF"/>
                </a:solidFill>
              </a:rPr>
              <a:t>, 4/18 </a:t>
            </a:r>
            <a:r>
              <a:rPr lang="en" sz="1200">
                <a:solidFill>
                  <a:srgbClr val="FFFFFF"/>
                </a:solidFill>
              </a:rPr>
              <a:t>(end)</a:t>
            </a:r>
            <a:endParaRPr sz="1200">
              <a:solidFill>
                <a:srgbClr val="FFFFFF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300" b="1">
                <a:solidFill>
                  <a:srgbClr val="FFFFFF"/>
                </a:solidFill>
              </a:rPr>
              <a:t>NY Key Dates:</a:t>
            </a:r>
            <a:r>
              <a:rPr lang="en" sz="1200" b="1">
                <a:solidFill>
                  <a:srgbClr val="FFFFFF"/>
                </a:solidFill>
              </a:rPr>
              <a:t> 3/22 </a:t>
            </a:r>
            <a:r>
              <a:rPr lang="en" sz="1200">
                <a:solidFill>
                  <a:srgbClr val="FFFFFF"/>
                </a:solidFill>
              </a:rPr>
              <a:t>(order began)</a:t>
            </a:r>
            <a:r>
              <a:rPr lang="en" sz="1200" b="1">
                <a:solidFill>
                  <a:srgbClr val="FFFFFF"/>
                </a:solidFill>
              </a:rPr>
              <a:t>, 4/18 </a:t>
            </a:r>
            <a:r>
              <a:rPr lang="en" sz="1200">
                <a:solidFill>
                  <a:srgbClr val="FFFFFF"/>
                </a:solidFill>
              </a:rPr>
              <a:t>(end)</a:t>
            </a:r>
            <a:br>
              <a:rPr lang="en" sz="1200">
                <a:solidFill>
                  <a:srgbClr val="FFFFFF"/>
                </a:solidFill>
              </a:rPr>
            </a:br>
            <a:endParaRPr sz="12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500" b="1">
                <a:solidFill>
                  <a:srgbClr val="FFFFFF"/>
                </a:solidFill>
              </a:rPr>
              <a:t>Estimated Predictions-</a:t>
            </a:r>
            <a:r>
              <a:rPr lang="en" sz="1500">
                <a:solidFill>
                  <a:srgbClr val="FFFFFF"/>
                </a:solidFill>
              </a:rPr>
              <a:t> </a:t>
            </a:r>
            <a:r>
              <a:rPr lang="en" sz="1100">
                <a:solidFill>
                  <a:srgbClr val="FFFFFF"/>
                </a:solidFill>
              </a:rPr>
              <a:t>Calculated what the infection rate would look like without any form of social distancing</a:t>
            </a:r>
            <a:br>
              <a:rPr lang="en" sz="1100">
                <a:solidFill>
                  <a:srgbClr val="FFFFFF"/>
                </a:solidFill>
              </a:rPr>
            </a:br>
            <a:endParaRPr sz="1100">
              <a:solidFill>
                <a:srgbClr val="FFFFFF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500" b="1">
                <a:solidFill>
                  <a:srgbClr val="FFFFFF"/>
                </a:solidFill>
              </a:rPr>
              <a:t>Bar graph-</a:t>
            </a:r>
            <a:r>
              <a:rPr lang="en" sz="1100">
                <a:solidFill>
                  <a:srgbClr val="FFFFFF"/>
                </a:solidFill>
              </a:rPr>
              <a:t> Used bar graphs to compare estimated predictions of infection rate to the actual data from the GitHub COVID-19 data set or CA and NY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240" name="Google Shape;2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775" y="950600"/>
            <a:ext cx="4041849" cy="40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/>
        </p:nvSpPr>
        <p:spPr>
          <a:xfrm>
            <a:off x="2722125" y="1217275"/>
            <a:ext cx="5520900" cy="6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500" y="647925"/>
            <a:ext cx="2152650" cy="406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4325" y="419325"/>
            <a:ext cx="2181225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8"/>
          <p:cNvSpPr txBox="1"/>
          <p:nvPr/>
        </p:nvSpPr>
        <p:spPr>
          <a:xfrm>
            <a:off x="86275" y="1419325"/>
            <a:ext cx="4179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03/19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When the Stay-At-Home order was put into effect.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04/18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End of our time frame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145550" y="1594700"/>
            <a:ext cx="42471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CA Without A Stay-At-Home </a:t>
            </a:r>
            <a:r>
              <a:rPr lang="en" b="1" u="sng">
                <a:latin typeface="Arial"/>
                <a:ea typeface="Arial"/>
                <a:cs typeface="Arial"/>
                <a:sym typeface="Arial"/>
              </a:rPr>
              <a:t>Order or Social Distancing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8"/>
          <p:cNvSpPr/>
          <p:nvPr/>
        </p:nvSpPr>
        <p:spPr>
          <a:xfrm>
            <a:off x="3894025" y="757075"/>
            <a:ext cx="598500" cy="4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7242150" y="4687225"/>
            <a:ext cx="691500" cy="3762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3440975" y="5942650"/>
            <a:ext cx="920100" cy="4602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150" y="1365375"/>
            <a:ext cx="3913525" cy="34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1297500" y="2330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How the Stay-At-Home Order Affects CA Infection Rate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884050" y="1365375"/>
            <a:ext cx="3591300" cy="34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/>
              <a:t> </a:t>
            </a:r>
            <a:r>
              <a:rPr lang="en" sz="1500" b="1"/>
              <a:t>03/19 -</a:t>
            </a:r>
            <a:r>
              <a:rPr lang="en" sz="1500"/>
              <a:t>  There were </a:t>
            </a:r>
            <a:r>
              <a:rPr lang="en" sz="1500" b="1"/>
              <a:t>1,005 total number of  infection cases</a:t>
            </a:r>
            <a:endParaRPr sz="1500" b="1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 b="1"/>
              <a:t>04/18 - </a:t>
            </a:r>
            <a:r>
              <a:rPr lang="en" sz="1500"/>
              <a:t> There were </a:t>
            </a:r>
            <a:r>
              <a:rPr lang="en" sz="1500" b="1"/>
              <a:t>30,491  total infection cases </a:t>
            </a:r>
            <a:br>
              <a:rPr lang="en" sz="1500" b="1"/>
            </a:br>
            <a:endParaRPr sz="1500" b="1"/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" sz="1500"/>
              <a:t>Without a Stay-At-Home order or social distancing measures in place, </a:t>
            </a:r>
            <a:r>
              <a:rPr lang="en" sz="1500" b="1"/>
              <a:t>the number of infection cases would double every 4 days</a:t>
            </a:r>
            <a:br>
              <a:rPr lang="en" sz="1500" b="1"/>
            </a:br>
            <a:endParaRPr sz="1500"/>
          </a:p>
          <a:p>
            <a:pPr marL="91440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Font typeface="Arial"/>
              <a:buChar char="○"/>
            </a:pPr>
            <a:r>
              <a:rPr lang="en" sz="1500" b="1"/>
              <a:t>04/18</a:t>
            </a:r>
            <a:r>
              <a:rPr lang="en" sz="1500"/>
              <a:t>-  The  </a:t>
            </a:r>
            <a:r>
              <a:rPr lang="en" sz="1500" b="1"/>
              <a:t>estimated number of infected cases reaches 128,640</a:t>
            </a:r>
            <a:r>
              <a:rPr lang="en" sz="1400" b="1"/>
              <a:t> </a:t>
            </a:r>
            <a:endParaRPr sz="1500" b="1">
              <a:solidFill>
                <a:srgbClr val="FFFFFF"/>
              </a:solidFill>
            </a:endParaRPr>
          </a:p>
        </p:txBody>
      </p:sp>
      <p:sp>
        <p:nvSpPr>
          <p:cNvPr id="262" name="Google Shape;262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57200"/>
            <a:ext cx="2124075" cy="40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425" y="685800"/>
            <a:ext cx="2152650" cy="381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 txBox="1"/>
          <p:nvPr/>
        </p:nvSpPr>
        <p:spPr>
          <a:xfrm>
            <a:off x="172525" y="2353400"/>
            <a:ext cx="4315200" cy="24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3/22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When Stay-At-Home order began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4/18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End of our time frame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3918300" y="606550"/>
            <a:ext cx="653700" cy="48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7339200" y="4415650"/>
            <a:ext cx="521700" cy="533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0"/>
          <p:cNvSpPr txBox="1">
            <a:spLocks noGrp="1"/>
          </p:cNvSpPr>
          <p:nvPr>
            <p:ph type="title"/>
          </p:nvPr>
        </p:nvSpPr>
        <p:spPr>
          <a:xfrm>
            <a:off x="172450" y="1566075"/>
            <a:ext cx="43152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NY Without A Stay-At-Home Order or Social Distancing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/>
        </p:nvSpPr>
        <p:spPr>
          <a:xfrm>
            <a:off x="638600" y="1650700"/>
            <a:ext cx="3709500" cy="29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03/22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There were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15,800  total number of infection cases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04/18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There were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241, 712  total number of infection cases</a:t>
            </a: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Without a Stay-At-Home order or social distancing measures in place  </a:t>
            </a:r>
            <a:r>
              <a:rPr lang="en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number of infection cases will double every 4 days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04/18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 The  </a:t>
            </a:r>
            <a:r>
              <a:rPr lang="en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estimated number of infected cases reaches 2,022,400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575" y="1474200"/>
            <a:ext cx="4387150" cy="34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How the Stay-At-Home Order Affects NY Infection Rate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title"/>
          </p:nvPr>
        </p:nvSpPr>
        <p:spPr>
          <a:xfrm>
            <a:off x="976025" y="343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Arial"/>
                <a:ea typeface="Arial"/>
                <a:cs typeface="Arial"/>
                <a:sym typeface="Arial"/>
              </a:rPr>
              <a:t>Why COVID-19? </a:t>
            </a:r>
            <a:endParaRPr sz="3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1"/>
          </p:nvPr>
        </p:nvSpPr>
        <p:spPr>
          <a:xfrm>
            <a:off x="1087475" y="955525"/>
            <a:ext cx="7269000" cy="30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To put it simply, we want to delve deeper into this pandemic that has taking such a large impact on our daily lives. </a:t>
            </a:r>
            <a:endParaRPr sz="1400" b="1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On January 21st, 2020, the first case of COVID-19 was reported within the United States. The US quickly followed China, Korea, and Italy as an epicenter of the pandemic. Since January, the impact of COVID-19 changed all of our lives.</a:t>
            </a:r>
            <a:endParaRPr sz="140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are all afraid of contracting the virus and risking those around us;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all are all directed to stay at home, unless we are essential workers or conducting essential activities; 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When conducting essential activities, we are to practice “social distancing”, which means we maintain at least six feet between one another;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Unemployment is at a record high and non-essential workers now work from home;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Schooling of all levels are now conducted online;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Cities appear to be deserted when you look outside and air visibility is much better. </a:t>
            </a:r>
            <a:endParaRPr sz="1600" b="1"/>
          </a:p>
        </p:txBody>
      </p:sp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>
            <a:spLocks noGrp="1"/>
          </p:cNvSpPr>
          <p:nvPr>
            <p:ph type="title"/>
          </p:nvPr>
        </p:nvSpPr>
        <p:spPr>
          <a:xfrm>
            <a:off x="1197025" y="182800"/>
            <a:ext cx="75120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What if CA and NY Did Not Follow Social Distancing or the Stay-At-Home Order?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The Answer...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2"/>
          <p:cNvSpPr txBox="1">
            <a:spLocks noGrp="1"/>
          </p:cNvSpPr>
          <p:nvPr>
            <p:ph type="body" idx="1"/>
          </p:nvPr>
        </p:nvSpPr>
        <p:spPr>
          <a:xfrm>
            <a:off x="1277400" y="12661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" sz="1700" b="1"/>
              <a:t>Our hypothesis is </a:t>
            </a:r>
            <a:r>
              <a:rPr lang="en" sz="1700" b="1" u="sng"/>
              <a:t>correct.</a:t>
            </a:r>
            <a:br>
              <a:rPr lang="en" sz="1700" b="1"/>
            </a:b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/>
              <a:t>The number of infection cases will double every 4 days.</a:t>
            </a:r>
            <a:br>
              <a:rPr lang="en" sz="1700" b="1"/>
            </a:b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/>
              <a:t>Although our estimated findings are hypothetical predictions, and the reality may not be as extreme, following social distancing and the Stay-At-Home orders slows the spread of COVID-19 which in turn lowers fatalities.</a:t>
            </a:r>
            <a:br>
              <a:rPr lang="en" sz="1700" b="1"/>
            </a:br>
            <a:endParaRPr sz="1700" b="1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b="1"/>
              <a:t>Complying with the Stay-At-Home order saves lives</a:t>
            </a:r>
            <a:endParaRPr sz="1700" b="1"/>
          </a:p>
        </p:txBody>
      </p:sp>
      <p:sp>
        <p:nvSpPr>
          <p:cNvPr id="288" name="Google Shape;28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>
            <a:spLocks noGrp="1"/>
          </p:cNvSpPr>
          <p:nvPr>
            <p:ph type="body" idx="1"/>
          </p:nvPr>
        </p:nvSpPr>
        <p:spPr>
          <a:xfrm>
            <a:off x="261777" y="1361925"/>
            <a:ext cx="3406800" cy="8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Rush hour on the CA 110 Freeway taken pre- pandemic (bottom) and on April 10, 2020 (right).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1775" y="37025"/>
            <a:ext cx="5329900" cy="35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00" y="2198025"/>
            <a:ext cx="4693174" cy="29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>
            <a:spLocks noGrp="1"/>
          </p:cNvSpPr>
          <p:nvPr>
            <p:ph type="body" idx="1"/>
          </p:nvPr>
        </p:nvSpPr>
        <p:spPr>
          <a:xfrm>
            <a:off x="588400" y="1503375"/>
            <a:ext cx="3049200" cy="29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Times Square in New York City before and after lockdown order.</a:t>
            </a:r>
            <a:endParaRPr sz="1500"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2" name="Google Shape;3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575" y="54100"/>
            <a:ext cx="4859425" cy="32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849" y="2349725"/>
            <a:ext cx="4656424" cy="27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1297500" y="3573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 #3: </a:t>
            </a:r>
            <a:r>
              <a:rPr lang="en" sz="2300">
                <a:latin typeface="Arial"/>
                <a:ea typeface="Arial"/>
                <a:cs typeface="Arial"/>
                <a:sym typeface="Arial"/>
              </a:rPr>
              <a:t>Does the stay-at-home order affect air pollution in CA and NY? If so, is it a positive or negative effect?</a:t>
            </a:r>
            <a:br>
              <a:rPr lang="en" sz="2000" b="1">
                <a:latin typeface="Arial"/>
                <a:ea typeface="Arial"/>
                <a:cs typeface="Arial"/>
                <a:sym typeface="Arial"/>
              </a:rPr>
            </a:br>
            <a:endParaRPr sz="3700" b="1">
              <a:solidFill>
                <a:srgbClr val="FFFFFF"/>
              </a:solidFill>
            </a:endParaRPr>
          </a:p>
        </p:txBody>
      </p:sp>
      <p:sp>
        <p:nvSpPr>
          <p:cNvPr id="310" name="Google Shape;310;p35"/>
          <p:cNvSpPr txBox="1"/>
          <p:nvPr/>
        </p:nvSpPr>
        <p:spPr>
          <a:xfrm>
            <a:off x="1327200" y="1808275"/>
            <a:ext cx="7009200" cy="2129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lt1"/>
                </a:solidFill>
              </a:rPr>
              <a:t>Hypothesis:</a:t>
            </a:r>
            <a:br>
              <a:rPr lang="en" sz="1800" b="1" u="sng">
                <a:solidFill>
                  <a:schemeClr val="lt1"/>
                </a:solidFill>
              </a:rPr>
            </a:br>
            <a:endParaRPr sz="1800" b="1" u="sng">
              <a:solidFill>
                <a:schemeClr val="lt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Air pollution should improve dramatically due to people being indoors majority of the time.</a:t>
            </a:r>
            <a:endParaRPr sz="1800">
              <a:solidFill>
                <a:schemeClr val="lt1"/>
              </a:solidFill>
            </a:endParaRP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" sz="1800">
                <a:solidFill>
                  <a:schemeClr val="lt1"/>
                </a:solidFill>
              </a:rPr>
              <a:t>Expecting to see an improvement in air quality from New York City as opposed to Los Angeles due to New York City having a denser population.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1" name="Google Shape;311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6"/>
          <p:cNvSpPr txBox="1">
            <a:spLocks noGrp="1"/>
          </p:cNvSpPr>
          <p:nvPr>
            <p:ph type="title"/>
          </p:nvPr>
        </p:nvSpPr>
        <p:spPr>
          <a:xfrm>
            <a:off x="3241050" y="354550"/>
            <a:ext cx="2661900" cy="10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u="sng"/>
              <a:t>Air Pollution</a:t>
            </a:r>
            <a:endParaRPr sz="2500" b="1" u="sng"/>
          </a:p>
        </p:txBody>
      </p:sp>
      <p:pic>
        <p:nvPicPr>
          <p:cNvPr id="317" name="Google Shape;31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400" y="1367050"/>
            <a:ext cx="2992825" cy="35242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8" name="Google Shape;318;p36"/>
          <p:cNvGraphicFramePr/>
          <p:nvPr/>
        </p:nvGraphicFramePr>
        <p:xfrm>
          <a:off x="248350" y="146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{C75E7CF1-8FAB-43B5-A034-EF3FCF0DDB7A}</a:tableStyleId>
              </a:tblPr>
              <a:tblGrid>
                <a:gridCol w="5020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2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Ozone: 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Good Ozone: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AutoNum type="alphaL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Earth’s upper atmosphere, a protective layer that shields us from the sun’s harmful ultraviolet rays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AutoNum type="arabi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Bad Ozone: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  <a:p>
                      <a:pPr marL="914400" lvl="1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AutoNum type="alphaLcPeriod"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Earth’s lower atmosphere, formed when pollutants emitted by cars, power plants, chemical plants and other sources that chemically react with sunlight.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1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FFFF"/>
                          </a:solidFill>
                        </a:rPr>
                        <a:t>Particulate Matter (PM) 2.5:</a:t>
                      </a:r>
                      <a:endParaRPr sz="1200" b="1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Small, 2.5 micrometer (“size of one human hair” particles.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May come from construction sites, unpaved roads, fields, smokestacks or fires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Health Risks: 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May have adverse effects to lunges and/or heart. 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</a:rPr>
                        <a:t>Environmental Risks: </a:t>
                      </a:r>
                      <a:endParaRPr sz="1100" b="1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Visibility Impairment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Contribute to acid rain effects</a:t>
                      </a:r>
                      <a:endParaRPr sz="1100">
                        <a:solidFill>
                          <a:srgbClr val="FFFFFF"/>
                        </a:solidFill>
                      </a:endParaRPr>
                    </a:p>
                    <a:p>
                      <a:pPr marL="457200" lvl="0" indent="-298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100"/>
                        <a:buChar char="●"/>
                      </a:pPr>
                      <a:r>
                        <a:rPr lang="en" sz="1100">
                          <a:solidFill>
                            <a:srgbClr val="FFFFFF"/>
                          </a:solidFill>
                        </a:rPr>
                        <a:t>Can deplete the nutrients in soil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9" name="Google Shape;31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>
            <a:spLocks noGrp="1"/>
          </p:cNvSpPr>
          <p:nvPr>
            <p:ph type="title"/>
          </p:nvPr>
        </p:nvSpPr>
        <p:spPr>
          <a:xfrm>
            <a:off x="1052550" y="385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Last 5 Years Average (AQI) Level</a:t>
            </a:r>
            <a:endParaRPr sz="3300"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0" y="2807500"/>
            <a:ext cx="9065876" cy="2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0" y="608050"/>
            <a:ext cx="9065876" cy="219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>
            <a:spLocks noGrp="1"/>
          </p:cNvSpPr>
          <p:nvPr>
            <p:ph type="title"/>
          </p:nvPr>
        </p:nvSpPr>
        <p:spPr>
          <a:xfrm>
            <a:off x="923375" y="679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2020 AQI</a:t>
            </a:r>
            <a:r>
              <a:rPr lang="en" sz="2300"/>
              <a:t> </a:t>
            </a:r>
            <a:endParaRPr sz="2300"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698700"/>
            <a:ext cx="9144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35" name="Google Shape;3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84700"/>
            <a:ext cx="9144000" cy="21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>
            <a:spLocks noGrp="1"/>
          </p:cNvSpPr>
          <p:nvPr>
            <p:ph type="title"/>
          </p:nvPr>
        </p:nvSpPr>
        <p:spPr>
          <a:xfrm>
            <a:off x="1456750" y="6940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Air Quality Index (AQI) Descriptions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pic>
        <p:nvPicPr>
          <p:cNvPr id="341" name="Google Shape;3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625" y="1443150"/>
            <a:ext cx="8045026" cy="32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0"/>
          <p:cNvPicPr preferRelativeResize="0"/>
          <p:nvPr/>
        </p:nvPicPr>
        <p:blipFill rotWithShape="1">
          <a:blip r:embed="rId3">
            <a:alphaModFix amt="19000"/>
          </a:blip>
          <a:srcRect l="10296" t="13111" r="10683"/>
          <a:stretch/>
        </p:blipFill>
        <p:spPr>
          <a:xfrm>
            <a:off x="1330925" y="208900"/>
            <a:ext cx="6296726" cy="18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0"/>
          <p:cNvSpPr txBox="1">
            <a:spLocks noGrp="1"/>
          </p:cNvSpPr>
          <p:nvPr>
            <p:ph type="title"/>
          </p:nvPr>
        </p:nvSpPr>
        <p:spPr>
          <a:xfrm>
            <a:off x="5379425" y="840850"/>
            <a:ext cx="4151700" cy="100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New York</a:t>
            </a:r>
            <a:endParaRPr sz="2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9" name="Google Shape;3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425" y="1847350"/>
            <a:ext cx="4662450" cy="32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/>
          <p:nvPr/>
        </p:nvSpPr>
        <p:spPr>
          <a:xfrm>
            <a:off x="1639825" y="840850"/>
            <a:ext cx="2497500" cy="6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California</a:t>
            </a:r>
            <a:endParaRPr b="1"/>
          </a:p>
        </p:txBody>
      </p:sp>
      <p:pic>
        <p:nvPicPr>
          <p:cNvPr id="351" name="Google Shape;35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75" y="1847350"/>
            <a:ext cx="4269500" cy="3241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CA vs. NY Air Pollution Overview and Conclusion</a:t>
            </a:r>
            <a:endParaRPr b="1" u="sng"/>
          </a:p>
        </p:txBody>
      </p:sp>
      <p:sp>
        <p:nvSpPr>
          <p:cNvPr id="358" name="Google Shape;358;p41"/>
          <p:cNvSpPr txBox="1">
            <a:spLocks noGrp="1"/>
          </p:cNvSpPr>
          <p:nvPr>
            <p:ph type="body" idx="1"/>
          </p:nvPr>
        </p:nvSpPr>
        <p:spPr>
          <a:xfrm>
            <a:off x="1113550" y="15109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During our research, we were able to locate datasets that gave us insight into air quality index values (AQI) within the current year of 2020 and the last five years.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California, the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air quality index level (AQI) was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59 (Moderate)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with the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highest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being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147 (Unhealthy for Sensitive Groups)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towards mid-April, and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lowest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being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28 (Good) mid-March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New York, the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average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air quality index level (AQI) was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38 (Good)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with the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highest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being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67 (Moderate)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towards the end of January and </a:t>
            </a:r>
            <a:r>
              <a:rPr lang="en" b="1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lowest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being </a:t>
            </a: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19 (Good)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mid-March.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Conclusion: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During our set time frame, New York maintained a better AQI value than California. The main similarity identified was that both states hit their lowest AQI in mid-March. 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359" name="Google Shape;359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966000" y="4038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Which States We Chose to Study: </a:t>
            </a:r>
            <a:br>
              <a:rPr lang="en" b="1">
                <a:latin typeface="Arial"/>
                <a:ea typeface="Arial"/>
                <a:cs typeface="Arial"/>
                <a:sym typeface="Arial"/>
              </a:rPr>
            </a:br>
            <a:r>
              <a:rPr lang="en" b="1">
                <a:latin typeface="Arial"/>
                <a:ea typeface="Arial"/>
                <a:cs typeface="Arial"/>
                <a:sym typeface="Arial"/>
              </a:rPr>
              <a:t>	California VS New York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1086550" y="1436975"/>
            <a:ext cx="7552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200" b="1"/>
              <a:t>California</a:t>
            </a:r>
            <a:endParaRPr sz="18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Because our team resides in California;</a:t>
            </a:r>
            <a:endParaRPr sz="15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Larger sample size; and</a:t>
            </a:r>
            <a:endParaRPr sz="15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Coastal weather seemed ideal for analyzing air pollution</a:t>
            </a:r>
            <a:br>
              <a:rPr lang="en" sz="1500"/>
            </a:br>
            <a:endParaRPr sz="15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2200" b="1"/>
              <a:t>New York</a:t>
            </a:r>
            <a:endParaRPr sz="18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Would be the most accurate reference (most cases and most testing done); and</a:t>
            </a:r>
            <a:endParaRPr sz="15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500"/>
              <a:t>Similarly to California, it is a large sample size, is a coastal state; however, it offers different conditions with regards to population size and weather type. </a:t>
            </a:r>
            <a:endParaRPr/>
          </a:p>
        </p:txBody>
      </p:sp>
      <p:sp>
        <p:nvSpPr>
          <p:cNvPr id="150" name="Google Shape;15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Future Considerations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1255050" y="11713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/>
              <a:t>What are the contributing factors as to why NY has better AQI on average compared to CA when NY has a higher population density? </a:t>
            </a:r>
            <a:br>
              <a:rPr lang="en" sz="1500" dirty="0"/>
            </a:b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/>
              <a:t>What is the reason for the dramatic spike in AQI in CA mid-April 2020? </a:t>
            </a:r>
            <a:br>
              <a:rPr lang="en" sz="1500" dirty="0"/>
            </a:b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/>
              <a:t>Further analysis on outlier AQI values. Would require more time and research. </a:t>
            </a:r>
            <a:br>
              <a:rPr lang="en" sz="1500" dirty="0"/>
            </a:b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 dirty="0"/>
              <a:t>More direct comparison between cities of a similar population density and their use public transportation</a:t>
            </a:r>
            <a:endParaRPr sz="15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 dirty="0"/>
              <a:t>New York VS London</a:t>
            </a:r>
            <a:endParaRPr sz="1300" dirty="0"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325" y="837400"/>
            <a:ext cx="6096154" cy="368567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1139800" y="662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References </a:t>
            </a:r>
            <a:endParaRPr sz="2300" b="1"/>
          </a:p>
        </p:txBody>
      </p:sp>
      <p:sp>
        <p:nvSpPr>
          <p:cNvPr id="385" name="Google Shape;385;p45"/>
          <p:cNvSpPr txBox="1">
            <a:spLocks noGrp="1"/>
          </p:cNvSpPr>
          <p:nvPr>
            <p:ph type="body" idx="1"/>
          </p:nvPr>
        </p:nvSpPr>
        <p:spPr>
          <a:xfrm>
            <a:off x="1220300" y="664500"/>
            <a:ext cx="7601400" cy="37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GitHub Covid-19 Data Set: </a:t>
            </a:r>
            <a:br>
              <a:rPr lang="en" b="1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https://www.cdc.gov/coronavirus/2019-ncov/symptoms-testing/symptoms.html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Washington Post Stay At Home Orders for Each State: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https://www.washingtonpost.com/health/2020/04/06/coronavirus-stay-at-home-by-state/#newyork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Statista Benefits to Social Distancing and Staying Home: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https://www.statista.com/chart/21146/why-social-distancing-measures-are-so-important/</a:t>
            </a:r>
            <a:br>
              <a:rPr lang="en"/>
            </a:b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CDC Symptoms</a:t>
            </a:r>
            <a:br>
              <a:rPr lang="en" b="1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https://www.cdc.gov/coronavirus/2019-ncov/symptoms-testing/symptoms.html</a:t>
            </a:r>
            <a:br>
              <a:rPr lang="en" sz="1500" b="1"/>
            </a:br>
            <a:endParaRPr sz="15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Novyden Facts About Coronavirus</a:t>
            </a:r>
            <a:br>
              <a:rPr lang="en" b="1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https://novyden.blogspot.com/2020/03/facts-about-coronavirus-disease-2019.html</a:t>
            </a:r>
            <a:br>
              <a:rPr lang="en" sz="1500" b="1"/>
            </a:br>
            <a:endParaRPr sz="1500"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Pollution (AQI):</a:t>
            </a:r>
            <a:br>
              <a:rPr lang="en" b="1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https://www.geo.sunysb.edu/bad-ozone/files/Download/lesson_plans_pacholik-2.htm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https://www.epa.gov/outdoor-air-quality-data/air-data-daily-air-quality-tracker</a:t>
            </a:r>
            <a:br>
              <a:rPr lang="en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https://www.epa.gov/outdoor-air-quality-data/air-quality-index-daily-values-report</a:t>
            </a:r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/>
              <a:t>California vs. New York During the COVID-19 Pandemic </a:t>
            </a:r>
            <a:endParaRPr sz="23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u="sng"/>
              <a:t>The Three Questions:</a:t>
            </a:r>
            <a:endParaRPr sz="2300" b="1" u="sng"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1"/>
          </p:nvPr>
        </p:nvSpPr>
        <p:spPr>
          <a:xfrm>
            <a:off x="1297500" y="1657502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Which state followed the stay-at-home order more effectively?</a:t>
            </a:r>
            <a:br>
              <a:rPr lang="en" sz="2000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20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What if CA and NY does not adhere to the stay-at-home order?</a:t>
            </a:r>
            <a:br>
              <a:rPr lang="en" sz="2000" dirty="0">
                <a:latin typeface="Arial"/>
                <a:ea typeface="Arial"/>
                <a:cs typeface="Arial"/>
                <a:sym typeface="Arial"/>
              </a:rPr>
            </a:br>
            <a:endParaRPr sz="20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Arial"/>
              <a:buAutoNum type="arabicParenR"/>
            </a:pPr>
            <a:r>
              <a:rPr lang="en" sz="2000" dirty="0">
                <a:latin typeface="Arial"/>
                <a:ea typeface="Arial"/>
                <a:cs typeface="Arial"/>
                <a:sym typeface="Arial"/>
              </a:rPr>
              <a:t>Does the Stay-At-Home order affect air pollution in these two states? If so, is it a positive or negative effect?</a:t>
            </a:r>
            <a:br>
              <a:rPr lang="en" sz="2000" b="1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dirty="0"/>
          </a:p>
        </p:txBody>
      </p:sp>
      <p:sp>
        <p:nvSpPr>
          <p:cNvPr id="157" name="Google Shape;15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1116675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Question #1: Which State Followed the Stay-At-Home Order Better?</a:t>
            </a:r>
            <a:endParaRPr sz="2800"/>
          </a:p>
        </p:txBody>
      </p:sp>
      <p:sp>
        <p:nvSpPr>
          <p:cNvPr id="163" name="Google Shape;163;p17"/>
          <p:cNvSpPr txBox="1"/>
          <p:nvPr/>
        </p:nvSpPr>
        <p:spPr>
          <a:xfrm>
            <a:off x="1197050" y="1134300"/>
            <a:ext cx="7151100" cy="28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9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" sz="22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2200" b="1" u="sng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Hypothesis:</a:t>
            </a:r>
            <a:endParaRPr sz="2200" b="1" u="sng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California has a lower growth in the daily average death rate after the Stay-At-Home order is placed, then California is following it  better than New York.</a:t>
            </a:r>
            <a:endParaRPr sz="19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4" name="Google Shape;1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title"/>
          </p:nvPr>
        </p:nvSpPr>
        <p:spPr>
          <a:xfrm>
            <a:off x="1297500" y="93225"/>
            <a:ext cx="7038900" cy="71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Our Resources and Methodology: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8"/>
          <p:cNvSpPr txBox="1">
            <a:spLocks noGrp="1"/>
          </p:cNvSpPr>
          <p:nvPr>
            <p:ph type="body" idx="1"/>
          </p:nvPr>
        </p:nvSpPr>
        <p:spPr>
          <a:xfrm>
            <a:off x="1347725" y="621000"/>
            <a:ext cx="6988800" cy="1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GitHub COVID-19 Dataset: </a:t>
            </a:r>
            <a:endParaRPr sz="12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From a reputable source (John Hopkins), which is updated daily, this dataset provided great detail. The data is separated by country, state, and date. </a:t>
            </a:r>
            <a:br>
              <a:rPr lang="en" sz="1200"/>
            </a:b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Fatality rate is more accurate than  infection rate: </a:t>
            </a:r>
            <a:endParaRPr sz="1200" b="1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Fatalities are confirmed cases of COVID-19 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Infection rate has more variables (lack of testing available, certain severity of symptoms patients needed to have, etc), therefore it is less accurate</a:t>
            </a:r>
            <a:br>
              <a:rPr lang="en" sz="1200"/>
            </a:b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/>
              <a:t>14 Days : </a:t>
            </a:r>
            <a:r>
              <a:rPr lang="en" sz="1200"/>
              <a:t>Current known incubation period for COVID-19 is 14 days. Therefore, 14 days after the initial Stay-At-Home order, the rate of death should begin to slow down.</a:t>
            </a:r>
            <a:endParaRPr sz="1200"/>
          </a:p>
        </p:txBody>
      </p:sp>
      <p:sp>
        <p:nvSpPr>
          <p:cNvPr id="171" name="Google Shape;171;p18"/>
          <p:cNvSpPr txBox="1"/>
          <p:nvPr/>
        </p:nvSpPr>
        <p:spPr>
          <a:xfrm>
            <a:off x="1347725" y="2972075"/>
            <a:ext cx="7038900" cy="10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Dates: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CA’s Stay-At-Home order was put into effect on March 19, 2020. The 14 day mark is April 2, 2020.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NY’s Stay-At-Home order was put into effect on March 22, 2020. The 14 day mark is April 5, 2020. 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○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Our time frame ends on April 18, 2020.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1433975" y="4319125"/>
            <a:ext cx="6866400" cy="12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Char char="●"/>
            </a:pPr>
            <a:r>
              <a:rPr lang="en" sz="12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Slope: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Taken between two time periods after the stay-at-home order was implemented, the slope can provide insight on how death rate is affected by the stay-at-home orders for CA and NY. </a:t>
            </a:r>
            <a:b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952100" y="2531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Stay-At-Home Guidelines: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1166900" y="1116150"/>
            <a:ext cx="7432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04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To understand the impact COVID-19 had on CA and NY during the Stay-At-Home order, we needed to understand the details of this order. Below is what we found: </a:t>
            </a:r>
            <a:endParaRPr sz="1500">
              <a:solidFill>
                <a:srgbClr val="FFFFFF"/>
              </a:solidFill>
            </a:endParaRPr>
          </a:p>
          <a:p>
            <a:pPr marL="0" marR="304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</a:endParaRPr>
          </a:p>
          <a:p>
            <a:pPr marL="457200" marR="304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 b="1">
                <a:solidFill>
                  <a:srgbClr val="FFFFFF"/>
                </a:solidFill>
              </a:rPr>
              <a:t>Both States: </a:t>
            </a:r>
            <a:endParaRPr sz="1500" b="1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Only essential businesses such as grocery stores, gas stations, pharmacies, and banks may remain open;</a:t>
            </a:r>
            <a:endParaRPr sz="1500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People may leave home to purchase food, medicine, exercise, and to care for relatives;</a:t>
            </a:r>
            <a:endParaRPr sz="1500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Always maintain a 6-foot distance from others when outside;</a:t>
            </a:r>
            <a:endParaRPr sz="1500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Gyms are closed;</a:t>
            </a:r>
            <a:endParaRPr sz="1500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If a restaurant remains open, they may only operate through delivery or take-out;</a:t>
            </a:r>
            <a:endParaRPr sz="1500">
              <a:solidFill>
                <a:srgbClr val="FFFFFF"/>
              </a:solidFill>
            </a:endParaRPr>
          </a:p>
          <a:p>
            <a:pPr marL="914400" marR="30480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○"/>
            </a:pPr>
            <a:r>
              <a:rPr lang="en" sz="1500">
                <a:solidFill>
                  <a:srgbClr val="FFFFFF"/>
                </a:solidFill>
              </a:rPr>
              <a:t>There is currently no curfew being enforced. </a:t>
            </a:r>
            <a:br>
              <a:rPr lang="en" sz="1500">
                <a:solidFill>
                  <a:srgbClr val="FFFFFF"/>
                </a:solidFill>
              </a:rPr>
            </a:br>
            <a:endParaRPr sz="1500">
              <a:solidFill>
                <a:srgbClr val="FFFFFF"/>
              </a:solidFill>
            </a:endParaRPr>
          </a:p>
          <a:p>
            <a:pPr marL="457200" marR="3048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en" sz="1500" b="1">
                <a:solidFill>
                  <a:srgbClr val="FFFFFF"/>
                </a:solidFill>
              </a:rPr>
              <a:t>New York only:</a:t>
            </a:r>
            <a:r>
              <a:rPr lang="en" sz="1500">
                <a:solidFill>
                  <a:srgbClr val="FFFFFF"/>
                </a:solidFill>
              </a:rPr>
              <a:t> </a:t>
            </a:r>
            <a:r>
              <a:rPr lang="en" sz="1500"/>
              <a:t>The fine for violating the social distancing policy in the amount of $1,000.00. </a:t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80" name="Google Shape;18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112900" y="393750"/>
            <a:ext cx="75468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 Infection Rate with the Stay-At-Home Order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50" y="1433600"/>
            <a:ext cx="4232550" cy="31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/>
        </p:nvSpPr>
        <p:spPr>
          <a:xfrm>
            <a:off x="4572000" y="1433550"/>
            <a:ext cx="4524600" cy="3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infection from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1/22 - 4/18: 30,491 people 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infection from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3/19 - 4/02: 9,768 people 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infection from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4/02 - 4/18: 19,718 people 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deaths from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3/19 - 4/02: 220 people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Total deaths from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4/02 - 4/18: 902 people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are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1,122 deaths after the Stay At Home order began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50" y="152400"/>
            <a:ext cx="4514475" cy="29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525" y="152400"/>
            <a:ext cx="4267545" cy="2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 txBox="1"/>
          <p:nvPr/>
        </p:nvSpPr>
        <p:spPr>
          <a:xfrm>
            <a:off x="201275" y="3249275"/>
            <a:ext cx="7380300" cy="16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u="sng">
                <a:solidFill>
                  <a:srgbClr val="FFFFFF"/>
                </a:solidFill>
              </a:rPr>
              <a:t>California Death Toll </a:t>
            </a:r>
            <a:endParaRPr sz="2400" b="1" u="sng"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slope for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03/19 - 04/02 = 14.99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During this period the daily average death rate is 15 people 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slope for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04/02 - 04/18 = 55.30</a:t>
            </a:r>
            <a:r>
              <a:rPr lang="en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During this period the daily average death rate is 55 people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There is a </a:t>
            </a:r>
            <a:r>
              <a:rPr lang="en" sz="15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269% growth of daily average deaths between these two periods in CA</a:t>
            </a:r>
            <a:endParaRPr sz="1500"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11721</TotalTime>
  <Words>2261</Words>
  <Application>Microsoft Office PowerPoint</Application>
  <PresentationFormat>On-screen Show (16:9)</PresentationFormat>
  <Paragraphs>246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Montserrat</vt:lpstr>
      <vt:lpstr>Lato</vt:lpstr>
      <vt:lpstr>Arial</vt:lpstr>
      <vt:lpstr>Focus</vt:lpstr>
      <vt:lpstr>California vs. New York During the COVID-19 Pandemic </vt:lpstr>
      <vt:lpstr>Why COVID-19? </vt:lpstr>
      <vt:lpstr>Which States We Chose to Study:   California VS New York</vt:lpstr>
      <vt:lpstr>California vs. New York During the COVID-19 Pandemic  The Three Questions:</vt:lpstr>
      <vt:lpstr>Question #1: Which State Followed the Stay-At-Home Order Better?</vt:lpstr>
      <vt:lpstr>Our Resources and Methodology:</vt:lpstr>
      <vt:lpstr>Stay-At-Home Guidelines:</vt:lpstr>
      <vt:lpstr>CA Infection Rate with the Stay-At-Home Order</vt:lpstr>
      <vt:lpstr>PowerPoint Presentation</vt:lpstr>
      <vt:lpstr>NY Infection Rate with Stay-At-Home Order</vt:lpstr>
      <vt:lpstr>PowerPoint Presentation</vt:lpstr>
      <vt:lpstr>Which State Followed the Stay-At-Home Order Better? The Answer...</vt:lpstr>
      <vt:lpstr>Reaction to COVID-19 Stay-At-Home and Social Distancing </vt:lpstr>
      <vt:lpstr>Question #2 What if CA and NY Does Not Follow Social Distancing or the Stay-At-Home Order?</vt:lpstr>
      <vt:lpstr>Our Resources and Methodology:</vt:lpstr>
      <vt:lpstr>CA Without A Stay-At-Home Order or Social Distancing</vt:lpstr>
      <vt:lpstr>How the Stay-At-Home Order Affects CA Infection Rate</vt:lpstr>
      <vt:lpstr>NY Without A Stay-At-Home Order or Social Distancing</vt:lpstr>
      <vt:lpstr>How the Stay-At-Home Order Affects NY Infection Rate</vt:lpstr>
      <vt:lpstr>What if CA and NY Did Not Follow Social Distancing or the Stay-At-Home Order?  The Answer...</vt:lpstr>
      <vt:lpstr>PowerPoint Presentation</vt:lpstr>
      <vt:lpstr>PowerPoint Presentation</vt:lpstr>
      <vt:lpstr>Question #3: Does the stay-at-home order affect air pollution in CA and NY? If so, is it a positive or negative effect? </vt:lpstr>
      <vt:lpstr>Air Pollution</vt:lpstr>
      <vt:lpstr>Last 5 Years Average (AQI) Level</vt:lpstr>
      <vt:lpstr>2020 AQI </vt:lpstr>
      <vt:lpstr>Air Quality Index (AQI) Descriptions </vt:lpstr>
      <vt:lpstr>New York </vt:lpstr>
      <vt:lpstr>CA vs. NY Air Pollution Overview and Conclusion</vt:lpstr>
      <vt:lpstr>Future Considerations</vt:lpstr>
      <vt:lpstr>PowerPoint Presentation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California vs. New York During the COVID-19 Pandemic</dc:title>
  <dc:creator>Monte Rodriguez</dc:creator>
  <cp:lastModifiedBy>Monte Rodriguez</cp:lastModifiedBy>
  <cp:revision>5</cp:revision>
  <dcterms:modified xsi:type="dcterms:W3CDTF">2020-09-30T21:19:07Z</dcterms:modified>
</cp:coreProperties>
</file>